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686" r:id="rId3"/>
    <p:sldMasterId id="2147483700" r:id="rId4"/>
    <p:sldMasterId id="2147483711" r:id="rId5"/>
  </p:sldMasterIdLst>
  <p:notesMasterIdLst>
    <p:notesMasterId r:id="rId24"/>
  </p:notesMasterIdLst>
  <p:sldIdLst>
    <p:sldId id="260" r:id="rId6"/>
    <p:sldId id="261" r:id="rId7"/>
    <p:sldId id="258" r:id="rId8"/>
    <p:sldId id="259" r:id="rId9"/>
    <p:sldId id="283" r:id="rId10"/>
    <p:sldId id="282" r:id="rId11"/>
    <p:sldId id="269" r:id="rId12"/>
    <p:sldId id="284" r:id="rId13"/>
    <p:sldId id="262" r:id="rId14"/>
    <p:sldId id="285" r:id="rId15"/>
    <p:sldId id="286" r:id="rId16"/>
    <p:sldId id="294" r:id="rId17"/>
    <p:sldId id="295" r:id="rId18"/>
    <p:sldId id="299" r:id="rId19"/>
    <p:sldId id="298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9C1"/>
    <a:srgbClr val="C50561"/>
    <a:srgbClr val="0F2B57"/>
    <a:srgbClr val="71B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448" autoAdjust="0"/>
  </p:normalViewPr>
  <p:slideViewPr>
    <p:cSldViewPr snapToGrid="0">
      <p:cViewPr varScale="1">
        <p:scale>
          <a:sx n="81" d="100"/>
          <a:sy n="81" d="100"/>
        </p:scale>
        <p:origin x="16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23992-1624-4A81-AEA0-512F2876B0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3C507DB-582B-42DB-9E2D-F20483198EB2}">
      <dgm:prSet phldrT="[Text]" custT="1"/>
      <dgm:spPr>
        <a:solidFill>
          <a:srgbClr val="009900"/>
        </a:solidFill>
      </dgm:spPr>
      <dgm:t>
        <a:bodyPr/>
        <a:lstStyle/>
        <a:p>
          <a:r>
            <a:rPr lang="de-DE" sz="2400" dirty="0">
              <a:latin typeface="Fira Sans" panose="020B0503050000020004" pitchFamily="34" charset="0"/>
            </a:rPr>
            <a:t>An die Seminarleitung</a:t>
          </a:r>
        </a:p>
      </dgm:t>
    </dgm:pt>
    <dgm:pt modelId="{E1E74176-2F4D-4DE0-A7D4-9ED18F6BD0A7}" type="sibTrans" cxnId="{72C482EF-4B6B-48AE-9C48-2DDDD8F1AB57}">
      <dgm:prSet/>
      <dgm:spPr/>
      <dgm:t>
        <a:bodyPr/>
        <a:lstStyle/>
        <a:p>
          <a:endParaRPr lang="de-DE"/>
        </a:p>
      </dgm:t>
    </dgm:pt>
    <dgm:pt modelId="{2871AD01-FA74-49CC-A480-F2B08DB20444}" type="parTrans" cxnId="{72C482EF-4B6B-48AE-9C48-2DDDD8F1AB57}">
      <dgm:prSet/>
      <dgm:spPr/>
      <dgm:t>
        <a:bodyPr/>
        <a:lstStyle/>
        <a:p>
          <a:endParaRPr lang="de-DE"/>
        </a:p>
      </dgm:t>
    </dgm:pt>
    <dgm:pt modelId="{5DF8040B-E126-4A80-BECE-352CDCCC97AE}">
      <dgm:prSet phldrT="[Text]" custT="1"/>
      <dgm:spPr>
        <a:solidFill>
          <a:srgbClr val="0289C1"/>
        </a:solidFill>
      </dgm:spPr>
      <dgm:t>
        <a:bodyPr/>
        <a:lstStyle/>
        <a:p>
          <a:r>
            <a:rPr lang="de-DE" sz="2400" dirty="0">
              <a:latin typeface="Fira Sans" panose="020B0503050000020004" pitchFamily="34" charset="0"/>
            </a:rPr>
            <a:t>An die Gruppe</a:t>
          </a:r>
        </a:p>
      </dgm:t>
    </dgm:pt>
    <dgm:pt modelId="{1571BB3C-47DA-4619-982F-24603C1D41BA}" type="sibTrans" cxnId="{5BC257CF-BD58-4BC9-8340-B5B4AEEDBCA2}">
      <dgm:prSet/>
      <dgm:spPr/>
      <dgm:t>
        <a:bodyPr/>
        <a:lstStyle/>
        <a:p>
          <a:endParaRPr lang="de-DE"/>
        </a:p>
      </dgm:t>
    </dgm:pt>
    <dgm:pt modelId="{103277B3-3352-4516-ADAC-E516E4561178}" type="parTrans" cxnId="{5BC257CF-BD58-4BC9-8340-B5B4AEEDBCA2}">
      <dgm:prSet/>
      <dgm:spPr/>
      <dgm:t>
        <a:bodyPr/>
        <a:lstStyle/>
        <a:p>
          <a:endParaRPr lang="de-DE"/>
        </a:p>
      </dgm:t>
    </dgm:pt>
    <dgm:pt modelId="{9406A0FB-5007-4737-A65B-0499B3AD84C4}">
      <dgm:prSet phldrT="[Text]" custT="1"/>
      <dgm:spPr>
        <a:solidFill>
          <a:srgbClr val="C50561"/>
        </a:solidFill>
      </dgm:spPr>
      <dgm:t>
        <a:bodyPr/>
        <a:lstStyle/>
        <a:p>
          <a:r>
            <a:rPr lang="de-DE" sz="2400" dirty="0">
              <a:latin typeface="Fira Sans" panose="020B0503050000020004" pitchFamily="34" charset="0"/>
            </a:rPr>
            <a:t>An die Inhalte</a:t>
          </a:r>
        </a:p>
      </dgm:t>
    </dgm:pt>
    <dgm:pt modelId="{4F385E9C-AF8B-490A-A905-44CC59385ACA}" type="sibTrans" cxnId="{4DA7DC14-9E9C-4F47-A43A-E53F7B8EC062}">
      <dgm:prSet/>
      <dgm:spPr/>
      <dgm:t>
        <a:bodyPr/>
        <a:lstStyle/>
        <a:p>
          <a:endParaRPr lang="de-DE"/>
        </a:p>
      </dgm:t>
    </dgm:pt>
    <dgm:pt modelId="{806E6390-DD33-42E6-9675-68D408140EB9}" type="parTrans" cxnId="{4DA7DC14-9E9C-4F47-A43A-E53F7B8EC062}">
      <dgm:prSet/>
      <dgm:spPr/>
      <dgm:t>
        <a:bodyPr/>
        <a:lstStyle/>
        <a:p>
          <a:endParaRPr lang="de-DE"/>
        </a:p>
      </dgm:t>
    </dgm:pt>
    <dgm:pt modelId="{71930AED-FB75-48E6-A5D5-9E419B43821F}" type="pres">
      <dgm:prSet presAssocID="{C1C23992-1624-4A81-AEA0-512F2876B0B3}" presName="diagram" presStyleCnt="0">
        <dgm:presLayoutVars>
          <dgm:dir/>
          <dgm:resizeHandles val="exact"/>
        </dgm:presLayoutVars>
      </dgm:prSet>
      <dgm:spPr/>
    </dgm:pt>
    <dgm:pt modelId="{12F67600-D8A1-44D8-94F9-DBA6E9530828}" type="pres">
      <dgm:prSet presAssocID="{9406A0FB-5007-4737-A65B-0499B3AD84C4}" presName="node" presStyleLbl="node1" presStyleIdx="0" presStyleCnt="3" custLinFactNeighborX="2626" custLinFactNeighborY="4222">
        <dgm:presLayoutVars>
          <dgm:bulletEnabled val="1"/>
        </dgm:presLayoutVars>
      </dgm:prSet>
      <dgm:spPr/>
    </dgm:pt>
    <dgm:pt modelId="{C0AC1144-888D-40B6-92A0-716FE78A972D}" type="pres">
      <dgm:prSet presAssocID="{4F385E9C-AF8B-490A-A905-44CC59385ACA}" presName="sibTrans" presStyleCnt="0"/>
      <dgm:spPr/>
    </dgm:pt>
    <dgm:pt modelId="{32C39FAD-980F-42EC-A796-1518A475694F}" type="pres">
      <dgm:prSet presAssocID="{5DF8040B-E126-4A80-BECE-352CDCCC97AE}" presName="node" presStyleLbl="node1" presStyleIdx="1" presStyleCnt="3" custAng="0" custLinFactNeighborY="4222">
        <dgm:presLayoutVars>
          <dgm:bulletEnabled val="1"/>
        </dgm:presLayoutVars>
      </dgm:prSet>
      <dgm:spPr/>
    </dgm:pt>
    <dgm:pt modelId="{61F4C28C-0C52-4FA6-97CC-FF55834371CB}" type="pres">
      <dgm:prSet presAssocID="{1571BB3C-47DA-4619-982F-24603C1D41BA}" presName="sibTrans" presStyleCnt="0"/>
      <dgm:spPr/>
    </dgm:pt>
    <dgm:pt modelId="{EBA91F1A-EAB6-4FA4-880F-65021160E40E}" type="pres">
      <dgm:prSet presAssocID="{A3C507DB-582B-42DB-9E2D-F20483198EB2}" presName="node" presStyleLbl="node1" presStyleIdx="2" presStyleCnt="3" custLinFactNeighborX="-3092" custLinFactNeighborY="4222">
        <dgm:presLayoutVars>
          <dgm:bulletEnabled val="1"/>
        </dgm:presLayoutVars>
      </dgm:prSet>
      <dgm:spPr/>
    </dgm:pt>
  </dgm:ptLst>
  <dgm:cxnLst>
    <dgm:cxn modelId="{72DD490C-3C12-46AB-80D8-2BF1D19327F6}" type="presOf" srcId="{C1C23992-1624-4A81-AEA0-512F2876B0B3}" destId="{71930AED-FB75-48E6-A5D5-9E419B43821F}" srcOrd="0" destOrd="0" presId="urn:microsoft.com/office/officeart/2005/8/layout/default"/>
    <dgm:cxn modelId="{4DA7DC14-9E9C-4F47-A43A-E53F7B8EC062}" srcId="{C1C23992-1624-4A81-AEA0-512F2876B0B3}" destId="{9406A0FB-5007-4737-A65B-0499B3AD84C4}" srcOrd="0" destOrd="0" parTransId="{806E6390-DD33-42E6-9675-68D408140EB9}" sibTransId="{4F385E9C-AF8B-490A-A905-44CC59385ACA}"/>
    <dgm:cxn modelId="{529A7D70-9F76-4F3A-83ED-4D6AEC70B21C}" type="presOf" srcId="{A3C507DB-582B-42DB-9E2D-F20483198EB2}" destId="{EBA91F1A-EAB6-4FA4-880F-65021160E40E}" srcOrd="0" destOrd="0" presId="urn:microsoft.com/office/officeart/2005/8/layout/default"/>
    <dgm:cxn modelId="{76F03ECD-A900-4E3D-B57D-233165749CE7}" type="presOf" srcId="{5DF8040B-E126-4A80-BECE-352CDCCC97AE}" destId="{32C39FAD-980F-42EC-A796-1518A475694F}" srcOrd="0" destOrd="0" presId="urn:microsoft.com/office/officeart/2005/8/layout/default"/>
    <dgm:cxn modelId="{5BC257CF-BD58-4BC9-8340-B5B4AEEDBCA2}" srcId="{C1C23992-1624-4A81-AEA0-512F2876B0B3}" destId="{5DF8040B-E126-4A80-BECE-352CDCCC97AE}" srcOrd="1" destOrd="0" parTransId="{103277B3-3352-4516-ADAC-E516E4561178}" sibTransId="{1571BB3C-47DA-4619-982F-24603C1D41BA}"/>
    <dgm:cxn modelId="{CF1E9CD8-F366-4765-996A-AC221FFED371}" type="presOf" srcId="{9406A0FB-5007-4737-A65B-0499B3AD84C4}" destId="{12F67600-D8A1-44D8-94F9-DBA6E9530828}" srcOrd="0" destOrd="0" presId="urn:microsoft.com/office/officeart/2005/8/layout/default"/>
    <dgm:cxn modelId="{72C482EF-4B6B-48AE-9C48-2DDDD8F1AB57}" srcId="{C1C23992-1624-4A81-AEA0-512F2876B0B3}" destId="{A3C507DB-582B-42DB-9E2D-F20483198EB2}" srcOrd="2" destOrd="0" parTransId="{2871AD01-FA74-49CC-A480-F2B08DB20444}" sibTransId="{E1E74176-2F4D-4DE0-A7D4-9ED18F6BD0A7}"/>
    <dgm:cxn modelId="{BD6DA57E-42DE-417F-A211-6EF33A230E13}" type="presParOf" srcId="{71930AED-FB75-48E6-A5D5-9E419B43821F}" destId="{12F67600-D8A1-44D8-94F9-DBA6E9530828}" srcOrd="0" destOrd="0" presId="urn:microsoft.com/office/officeart/2005/8/layout/default"/>
    <dgm:cxn modelId="{A186DC0F-AECF-44CF-A90E-9F4040CAD889}" type="presParOf" srcId="{71930AED-FB75-48E6-A5D5-9E419B43821F}" destId="{C0AC1144-888D-40B6-92A0-716FE78A972D}" srcOrd="1" destOrd="0" presId="urn:microsoft.com/office/officeart/2005/8/layout/default"/>
    <dgm:cxn modelId="{341018B0-13D6-4910-BA99-D2AE2659243B}" type="presParOf" srcId="{71930AED-FB75-48E6-A5D5-9E419B43821F}" destId="{32C39FAD-980F-42EC-A796-1518A475694F}" srcOrd="2" destOrd="0" presId="urn:microsoft.com/office/officeart/2005/8/layout/default"/>
    <dgm:cxn modelId="{EA894758-23E0-49D4-A729-54A5493311DB}" type="presParOf" srcId="{71930AED-FB75-48E6-A5D5-9E419B43821F}" destId="{61F4C28C-0C52-4FA6-97CC-FF55834371CB}" srcOrd="3" destOrd="0" presId="urn:microsoft.com/office/officeart/2005/8/layout/default"/>
    <dgm:cxn modelId="{5D97F765-58BA-47C6-A987-5395083E8855}" type="presParOf" srcId="{71930AED-FB75-48E6-A5D5-9E419B43821F}" destId="{EBA91F1A-EAB6-4FA4-880F-65021160E40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7600-D8A1-44D8-94F9-DBA6E9530828}">
      <dsp:nvSpPr>
        <dsp:cNvPr id="0" name=""/>
        <dsp:cNvSpPr/>
      </dsp:nvSpPr>
      <dsp:spPr>
        <a:xfrm>
          <a:off x="89130" y="802433"/>
          <a:ext cx="3394139" cy="2036483"/>
        </a:xfrm>
        <a:prstGeom prst="rect">
          <a:avLst/>
        </a:prstGeom>
        <a:solidFill>
          <a:srgbClr val="C505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ira Sans" panose="020B0503050000020004" pitchFamily="34" charset="0"/>
            </a:rPr>
            <a:t>An die Inhalte</a:t>
          </a:r>
        </a:p>
      </dsp:txBody>
      <dsp:txXfrm>
        <a:off x="89130" y="802433"/>
        <a:ext cx="3394139" cy="2036483"/>
      </dsp:txXfrm>
    </dsp:sp>
    <dsp:sp modelId="{32C39FAD-980F-42EC-A796-1518A475694F}">
      <dsp:nvSpPr>
        <dsp:cNvPr id="0" name=""/>
        <dsp:cNvSpPr/>
      </dsp:nvSpPr>
      <dsp:spPr>
        <a:xfrm>
          <a:off x="3733552" y="802433"/>
          <a:ext cx="3394139" cy="2036483"/>
        </a:xfrm>
        <a:prstGeom prst="rect">
          <a:avLst/>
        </a:prstGeom>
        <a:solidFill>
          <a:srgbClr val="0289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ira Sans" panose="020B0503050000020004" pitchFamily="34" charset="0"/>
            </a:rPr>
            <a:t>An die Gruppe</a:t>
          </a:r>
        </a:p>
      </dsp:txBody>
      <dsp:txXfrm>
        <a:off x="3733552" y="802433"/>
        <a:ext cx="3394139" cy="2036483"/>
      </dsp:txXfrm>
    </dsp:sp>
    <dsp:sp modelId="{EBA91F1A-EAB6-4FA4-880F-65021160E40E}">
      <dsp:nvSpPr>
        <dsp:cNvPr id="0" name=""/>
        <dsp:cNvSpPr/>
      </dsp:nvSpPr>
      <dsp:spPr>
        <a:xfrm>
          <a:off x="7362159" y="802433"/>
          <a:ext cx="3394139" cy="2036483"/>
        </a:xfrm>
        <a:prstGeom prst="rect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ira Sans" panose="020B0503050000020004" pitchFamily="34" charset="0"/>
            </a:rPr>
            <a:t>An die Seminarleitung</a:t>
          </a:r>
        </a:p>
      </dsp:txBody>
      <dsp:txXfrm>
        <a:off x="7362159" y="802433"/>
        <a:ext cx="3394139" cy="203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5BE20-F836-40E4-8699-AFB5140EFD20}" type="datetimeFigureOut">
              <a:rPr lang="en-DE" smtClean="0"/>
              <a:t>09/14/2023</a:t>
            </a:fld>
            <a:endParaRPr lang="en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FA4A-47C3-4669-A9B2-0E1C2A1BABF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012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Darstellung des vorgeschlagenen Ablaufs finden Sie in den Modul-Materialien dieses BLS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445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die PowerPoint im Nachgang zur Verfügung gestellt wird, kann hier die Wortwolke als Screenshot eingefügt werden (Alternativtext nicht vergessen!)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876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die Auftaktsitzung über Zoom abgehalten wird, kann die Gruppeneinteilung über automatische Zuweisung in Zoom erfolgen. In Präsenz können sich die Teilnehmer:innen entweder mit ihren unmittelbaren Sitznachbarn austauschen oder über ein Losverfahren (z.B. Durchzählen) in Gruppen eingeteilt werden. Pro Gruppe sollten es ca. 2-4 Teilnehmer:innen sein. Nach der Gruppenphase kann dann noch im Plenum auf einzelne Erfahrungen eingegangen werden (ca. 10 Minuten, je nach Gesprächsbereitschaft der Teilnehmer:innen)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6916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Kursgröße kann dieser Teil über ein interaktives Plenum oder über ein Blitzlicht umgesetzt werden. Wird die Sitzung über Zoom gehalten, kann auch das Umfrage-Tool von Zoom genutzt werden. Je nach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8965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Kontaktmöglichkeiten eintragen!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05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Datum der Abschlusssitzung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291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 mögliche Kennenlern-Spiele eigenen sich z.B. ein </a:t>
            </a:r>
            <a:r>
              <a:rPr lang="de-DE" dirty="0" err="1"/>
              <a:t>Partner:innen-Interview</a:t>
            </a:r>
            <a:r>
              <a:rPr lang="de-DE" dirty="0"/>
              <a:t> oder eine Schnitzeljagd (siehe Methoden-Werkzeugkiste, BLS Aktivierende Methoden für die digital gestützte Lehre, verfügbar unter oer.vhb.org/</a:t>
            </a:r>
            <a:r>
              <a:rPr lang="de-DE" dirty="0" err="1"/>
              <a:t>quadis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1501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Wechsel zu Zoom Whiteboard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986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Wenn die Sitzung über Zoom gehalten wird, kann dies Aufgabe über das </a:t>
            </a:r>
            <a:r>
              <a:rPr lang="de-DE" dirty="0"/>
              <a:t>Zoom-Whiteboard bearbeitet werden; wenn die Sitzung in Präsenz stattfindet, kann ein digitales Tool genutzt (z.B. MS Whiteboard, Miro o.ä.) oder die Methode analog mit Whiteboard und Moderationskarten umgesetzt werden </a:t>
            </a:r>
            <a:r>
              <a:rPr lang="de-DE" dirty="0">
                <a:sym typeface="Wingdings" panose="05000000000000000000" pitchFamily="2" charset="2"/>
              </a:rPr>
              <a:t> wichtig ist die Dokumentation des Ergebnisses für Modul 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0171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die Anzahl der jeweiligen AE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8269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AE in Klammer sind nur ein Vorschlag und können entsprechend angepasst werden (z.B. kann den Teilnehmer:innen die Wahl der asynchronen Schwerpunkte überlassen werden); wenn optionale AE für die Bearbeitung von Aufgaben vergeben werden, sollten diese hier auch mit aufgeführt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76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7004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8734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Antworten können z.B. über </a:t>
            </a:r>
            <a:r>
              <a:rPr lang="de-DE" dirty="0" err="1"/>
              <a:t>Answergarden</a:t>
            </a:r>
            <a:r>
              <a:rPr lang="de-DE" dirty="0"/>
              <a:t> in einer Wortwolke gesammelt werden; dafür sollten ca. 10-15 Minuten Zeit gegeben werden; im Anschluss wird die Wortwolke im Plenum geteilt und besprochen: was sind zentrale Aspekte?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8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55F3E45-6FC5-AD85-42D6-C168DDFE7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7C9CF5-74A9-4E5E-BF48-89B4020BF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6312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0F2B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5E452F-9F49-4234-8DCF-11695A581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83631"/>
            <a:ext cx="9144000" cy="704753"/>
          </a:xfrm>
        </p:spPr>
        <p:txBody>
          <a:bodyPr anchor="b"/>
          <a:lstStyle>
            <a:lvl1pPr marL="0" indent="0" algn="l">
              <a:buNone/>
              <a:defRPr sz="2400" u="none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F44C36-94E9-4739-A48E-3D80CD79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41" y="5766962"/>
            <a:ext cx="5371310" cy="1152000"/>
          </a:xfrm>
          <a:prstGeom prst="rect">
            <a:avLst/>
          </a:prstGeom>
        </p:spPr>
      </p:pic>
      <p:pic>
        <p:nvPicPr>
          <p:cNvPr id="10" name="Grafik 9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8AEBAFD8-537A-4A88-BD14-36409612F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" y="6171046"/>
            <a:ext cx="1497153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7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520511-8242-4742-A691-941BCEDE8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5272"/>
            <a:ext cx="12191999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4861CED-0E96-483F-BA9A-BA0D8BF4F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C782FE1-7409-46A2-9F3C-3800905531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522681"/>
            <a:ext cx="9144000" cy="704753"/>
          </a:xfrm>
        </p:spPr>
        <p:txBody>
          <a:bodyPr anchor="b"/>
          <a:lstStyle>
            <a:lvl1pPr marL="0" indent="0" algn="l">
              <a:buNone/>
              <a:defRPr sz="2400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10" name="Grafik 9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A5D32089-3B28-4A6C-B90A-3200250E4F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0" y="6176946"/>
            <a:ext cx="1372060" cy="5723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AA2F49-A24F-4B59-AFE7-5108E5DCA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63363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D92F7-925F-45E9-BA8D-1E0F3F33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72B6B-1D53-4932-A5A1-00F6C4BA2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DBDF2-739D-4753-A7DA-0945303A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2F00-44CE-4C6B-8340-ADA5CEBA132B}" type="datetime1">
              <a:rPr lang="de-DE" smtClean="0"/>
              <a:t>14.09.2023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33472-35D6-49F1-A25A-46B9218F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5181B-14C0-464A-9B0A-8B258361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7061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7BBECB-7A34-4919-ACA3-FF828C91F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7DA625-0475-44D4-A484-10650AA0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37316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015EEB-D2B5-40F4-AD47-24FCC03A60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225177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47C4B221-6739-475C-8505-B3A85D6B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953" y="6492876"/>
            <a:ext cx="2743200" cy="365125"/>
          </a:xfrm>
        </p:spPr>
        <p:txBody>
          <a:bodyPr/>
          <a:lstStyle/>
          <a:p>
            <a:fld id="{C4D311DD-2A98-4660-909A-1FFD6B18CFB7}" type="datetime1">
              <a:rPr lang="de-DE" smtClean="0"/>
              <a:t>14.09.2023</a:t>
            </a:fld>
            <a:endParaRPr lang="en-DE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79D3960B-31B2-4E33-86C4-C94917B3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1106" y="6492876"/>
            <a:ext cx="6116918" cy="365125"/>
          </a:xfrm>
        </p:spPr>
        <p:txBody>
          <a:bodyPr/>
          <a:lstStyle/>
          <a:p>
            <a:endParaRPr lang="en-DE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5F5A78D5-DE7B-4EAC-BA9E-7F53E992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847" y="6492875"/>
            <a:ext cx="2743200" cy="365125"/>
          </a:xfrm>
        </p:spPr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793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E56F1-EB5D-4FD7-ABF8-917891D0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EC6C7-F605-4EE9-B6DA-081E4F59B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0A08B9-B323-4A25-85FE-A5D80101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806546-1751-49EB-ABF7-2B1E70C4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1-8FD8-4D39-85F3-03AF73BA1EF4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692C7D-3912-490F-AC75-D23CA911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7235A1-B41D-465B-A999-2A518C0C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3527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E56F1-EB5D-4FD7-ABF8-917891D0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EC6C7-F605-4EE9-B6DA-081E4F59B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806546-1751-49EB-ABF7-2B1E70C4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A26-960C-4510-A73C-DE411FD6BD52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692C7D-3912-490F-AC75-D23CA911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7235A1-B41D-465B-A999-2A518C0C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9AA2760-6CD4-4012-82B3-0D7A8C050A3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23747" y="1825626"/>
            <a:ext cx="5130053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363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932CA-B12F-4B34-8D54-242BC78A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3D3571-52F1-4A17-923D-09665A83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96449D-58AF-4D5D-8955-3F420C77F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5863F9-57AC-4127-82B1-0A6942A6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9938-27FC-4E98-8007-286B824BA501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55A71E-4273-4958-BE16-99639C64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BD06CF-0422-4540-9EBA-E9F13604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614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E3F15-E8C1-4ECE-A4FA-568C5E5C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564871-1884-42D0-97B3-9BB967290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847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787127-0DE1-46CE-BC98-ED0172591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9F5886-829C-495E-9A4B-986A1C62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E8E-FE66-472A-A7D1-BE4DFF0E9FA1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86FD71-C19A-47BA-A05A-B713DDED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4BF12F-610C-42FF-94CB-D37A4FEB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558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33E3E-C56C-426D-989B-EA6587C7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BA5E82-DC88-4B7C-B22E-E6C73A72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22B-167A-40F3-8D14-6C39DCF0F0D3}" type="datetime1">
              <a:rPr lang="de-DE" smtClean="0"/>
              <a:t>14.09.2023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B2173A-5C03-4113-8B19-D5144E67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755C33-5332-4693-A939-BCC968FB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09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2F77D8-885A-41BB-93F1-8377C316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FBD-9F04-4346-B655-8F89148504BA}" type="datetime1">
              <a:rPr lang="de-DE" smtClean="0"/>
              <a:t>14.09.2023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642250-9AF6-4B21-8697-85D45129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98EE13-53F8-4884-B6AA-9E1826D8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0903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F570B87-5E22-491B-BEC7-632CF8D12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26617C-F3C7-48A0-98FC-BE197EB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99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23B715-3AA2-4D6A-BFE4-63CDDC35BB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829237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0D506C8E-56EA-4B9A-A827-2780584CC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" y="6176946"/>
            <a:ext cx="1372060" cy="5723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57812C-C22F-42F2-95D5-007CA54B7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47562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22372-D43D-48EE-BC38-483B82B7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FD197-8AE5-4749-BADE-2C696DD8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4409B1-439B-46DC-AE38-E135BC4C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A6C-8E43-4137-A765-87996516193B}" type="datetime1">
              <a:rPr lang="de-DE" smtClean="0"/>
              <a:t>14.09.2023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F4ACA0-6225-428F-915A-34ED1F0F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E46743-8DB9-45D4-B54D-F5AACC8F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49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A7CDD-8292-4A89-9608-4F61A83D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94442-D7C6-4B4D-B6F7-288BD2D9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2F6B7-7034-4318-9F65-57F2F60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FE2-C35E-42FF-8CEC-BA26780D54AA}" type="datetime1">
              <a:rPr lang="de-DE" smtClean="0"/>
              <a:t>14.09.2023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77ECC-1222-49B0-941E-6D16BFC8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1F4F6-C461-453E-A961-B51B30F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53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2F0D914-8F1C-49AC-AD79-1B04ED413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5DFEE-0A73-4208-8C39-397B1050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8451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D7122B-2D7A-4CB3-AC10-7BFAA3906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38264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A5C2D2-EF59-4EA4-94E5-C4B5B61B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834" y="6492873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700CE0D0-CE69-4EEF-A089-2AD63504648F}" type="datetime1">
              <a:rPr lang="de-DE" smtClean="0"/>
              <a:t>14.09.2023</a:t>
            </a:fld>
            <a:endParaRPr lang="en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99FDE5-792D-4350-A5BE-6654165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905" y="6492872"/>
            <a:ext cx="6054165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431DA3-49BE-4F92-80C3-0769B7F2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941" y="6489321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124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325D28-C755-4B5A-8A81-403A00D8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885-655F-4487-B3FB-5BC24F226E82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5123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5115-3ECE-49E0-BFEB-FE57B97DAEF7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70D07CF4-0094-42A2-A9CB-67AED77E94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5412" y="1825625"/>
            <a:ext cx="5108388" cy="3212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685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EA42-FDCE-4ECB-A970-7074396931BE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216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0EA4D-42F6-4B9A-B730-285B0E0B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A09EA-37F6-47C1-BB0A-B1B7792B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131616-1ECC-4FB1-9193-E7FBDA5B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FEAD-9797-49D6-9411-C24F674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6A33-5F21-433A-A5B8-E971CC51A175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EC97A6-575C-4768-B31B-B457F3A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A84F2E-2765-4F5F-B5D7-904AB251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0596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83531-B829-45BE-AA96-F17B9D3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C453B-26A1-4846-8B41-200DD1106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9FD88-AAA1-4DD1-8092-F448DB23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60E752-66BC-4350-9619-C6EBDC09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D01-8ED9-4472-A4CD-F5EA1ED8396F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60E6EB-9C78-43BB-8742-0C50046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B5B31-44D0-4235-B073-60D2698B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7670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57826-39AE-468A-AA15-A03E642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E469D-8FFD-4A04-B0BC-38A37F0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85D-458F-4F03-B308-A150D806DA4A}" type="datetime1">
              <a:rPr lang="de-DE" smtClean="0"/>
              <a:t>14.09.2023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077D05-60AB-4F25-8F07-D36C6FC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0730A-D164-4033-81DF-9D274C3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4886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A496FB-26C3-42F8-93CC-1652CF4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77D-53F0-4E9E-9BFE-5B55AB3A07A3}" type="datetime1">
              <a:rPr lang="de-DE" smtClean="0"/>
              <a:t>14.09.2023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8702B8-6B99-4C71-ADD1-24D76408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F575-EEF4-43DA-99FA-E139BC2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607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BCF43D5B-E716-4B30-A174-F116FFDD2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26617C-F3C7-48A0-98FC-BE197EB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99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C505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23B715-3AA2-4D6A-BFE4-63CDDC35BB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829237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0F2B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0D506C8E-56EA-4B9A-A827-2780584CC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" y="6176946"/>
            <a:ext cx="1372060" cy="5723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D8FC2A-6AFE-4542-B82B-314772F47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47562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AFF37F5-A958-5DF0-7B69-D44E8BD7F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A21652-AC87-4EBC-B180-A88FE3E8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895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0F2B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FCBC1C-0F91-4775-A4F1-777AEAF7A6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121047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0F2B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360A45B-6D66-4ED7-807E-55012174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906" y="6492875"/>
            <a:ext cx="2743200" cy="365125"/>
          </a:xfrm>
        </p:spPr>
        <p:txBody>
          <a:bodyPr/>
          <a:lstStyle/>
          <a:p>
            <a:fld id="{A8D4FD71-A3DD-4996-8854-B66C7CC61DDB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4EED624-8A91-4D5A-A733-FA0B1E21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2024" y="6492875"/>
            <a:ext cx="6131858" cy="365125"/>
          </a:xfrm>
        </p:spPr>
        <p:txBody>
          <a:bodyPr/>
          <a:lstStyle/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51DD9FE-68C0-44EA-A837-7052EE7D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7894" y="6492875"/>
            <a:ext cx="2743200" cy="365125"/>
          </a:xfrm>
        </p:spPr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234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A7CDD-8292-4A89-9608-4F61A83D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94442-D7C6-4B4D-B6F7-288BD2D9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2F6B7-7034-4318-9F65-57F2F60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FE2-C35E-42FF-8CEC-BA26780D54AA}" type="datetime1">
              <a:rPr lang="de-DE" smtClean="0"/>
              <a:t>14.09.2023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77ECC-1222-49B0-941E-6D16BFC8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1F4F6-C461-453E-A961-B51B30F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9872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A409234E-3F8B-43BE-A239-D8CD04A0A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5DFEE-0A73-4208-8C39-397B1050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8451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C505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D7122B-2D7A-4CB3-AC10-7BFAA3906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38264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0F2B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A5C2D2-EF59-4EA4-94E5-C4B5B61B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834" y="6492873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700CE0D0-CE69-4EEF-A089-2AD63504648F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99FDE5-792D-4350-A5BE-6654165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905" y="6492872"/>
            <a:ext cx="6054165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431DA3-49BE-4F92-80C3-0769B7F2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941" y="6489321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3698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325D28-C755-4B5A-8A81-403A00D8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885-655F-4487-B3FB-5BC24F226E82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80159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5115-3ECE-49E0-BFEB-FE57B97DAEF7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70D07CF4-0094-42A2-A9CB-67AED77E94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5412" y="1825625"/>
            <a:ext cx="5108388" cy="3212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9079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EA42-FDCE-4ECB-A970-7074396931BE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0060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0EA4D-42F6-4B9A-B730-285B0E0B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A09EA-37F6-47C1-BB0A-B1B7792B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131616-1ECC-4FB1-9193-E7FBDA5B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FEAD-9797-49D6-9411-C24F674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6A33-5F21-433A-A5B8-E971CC51A175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EC97A6-575C-4768-B31B-B457F3A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A84F2E-2765-4F5F-B5D7-904AB251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3521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83531-B829-45BE-AA96-F17B9D3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C453B-26A1-4846-8B41-200DD1106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9FD88-AAA1-4DD1-8092-F448DB23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60E752-66BC-4350-9619-C6EBDC09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D01-8ED9-4472-A4CD-F5EA1ED8396F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60E6EB-9C78-43BB-8742-0C50046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B5B31-44D0-4235-B073-60D2698B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2661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57826-39AE-468A-AA15-A03E642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E469D-8FFD-4A04-B0BC-38A37F0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85D-458F-4F03-B308-A150D806DA4A}" type="datetime1">
              <a:rPr lang="de-DE" smtClean="0"/>
              <a:t>14.09.2023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077D05-60AB-4F25-8F07-D36C6FC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0730A-D164-4033-81DF-9D274C3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7861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A496FB-26C3-42F8-93CC-1652CF4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77D-53F0-4E9E-9BFE-5B55AB3A07A3}" type="datetime1">
              <a:rPr lang="de-DE" smtClean="0"/>
              <a:t>14.09.2023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8702B8-6B99-4C71-ADD1-24D76408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F575-EEF4-43DA-99FA-E139BC2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4937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BCF43D5B-E716-4B30-A174-F116FFDD2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26617C-F3C7-48A0-98FC-BE197EB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99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0289C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23B715-3AA2-4D6A-BFE4-63CDDC35BB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829237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0F2B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0D506C8E-56EA-4B9A-A827-2780584CC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" y="6176946"/>
            <a:ext cx="1372060" cy="5723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D363B3-3B5E-42FA-9929-31CD60892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47562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6E73A-6FD9-4995-A50E-7AD74F70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C5762-CB63-45E7-AF73-1F75C80BC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EAB6F6-0997-4DB5-9A2C-1985B6D85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663A48-07C5-46EF-A616-FA6FFC55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54B-395B-4303-A481-730CF1773133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3B2D5-4FC6-4EED-A120-D623403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F87A1A-830C-4512-A628-090E0D1A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1499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A7CDD-8292-4A89-9608-4F61A83D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94442-D7C6-4B4D-B6F7-288BD2D9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2F6B7-7034-4318-9F65-57F2F60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FE2-C35E-42FF-8CEC-BA26780D54AA}" type="datetime1">
              <a:rPr lang="de-DE" smtClean="0"/>
              <a:t>14.09.2023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77ECC-1222-49B0-941E-6D16BFC8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1F4F6-C461-453E-A961-B51B30F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18116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A409234E-3F8B-43BE-A239-D8CD04A0A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5DFEE-0A73-4208-8C39-397B1050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8451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0289C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D7122B-2D7A-4CB3-AC10-7BFAA3906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38264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0F2B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A5C2D2-EF59-4EA4-94E5-C4B5B61B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834" y="6492873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700CE0D0-CE69-4EEF-A089-2AD63504648F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99FDE5-792D-4350-A5BE-6654165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905" y="6492872"/>
            <a:ext cx="6054165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431DA3-49BE-4F92-80C3-0769B7F2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941" y="6489321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6647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325D28-C755-4B5A-8A81-403A00D8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885-655F-4487-B3FB-5BC24F226E82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85266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5115-3ECE-49E0-BFEB-FE57B97DAEF7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70D07CF4-0094-42A2-A9CB-67AED77E94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5412" y="1825625"/>
            <a:ext cx="5108388" cy="3212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5311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EA42-FDCE-4ECB-A970-7074396931BE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3500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0EA4D-42F6-4B9A-B730-285B0E0B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A09EA-37F6-47C1-BB0A-B1B7792B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131616-1ECC-4FB1-9193-E7FBDA5B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FEAD-9797-49D6-9411-C24F674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6A33-5F21-433A-A5B8-E971CC51A175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EC97A6-575C-4768-B31B-B457F3A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A84F2E-2765-4F5F-B5D7-904AB251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8543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83531-B829-45BE-AA96-F17B9D3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C453B-26A1-4846-8B41-200DD1106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9FD88-AAA1-4DD1-8092-F448DB23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60E752-66BC-4350-9619-C6EBDC09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D01-8ED9-4472-A4CD-F5EA1ED8396F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60E6EB-9C78-43BB-8742-0C50046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B5B31-44D0-4235-B073-60D2698B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2025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57826-39AE-468A-AA15-A03E642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E469D-8FFD-4A04-B0BC-38A37F0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85D-458F-4F03-B308-A150D806DA4A}" type="datetime1">
              <a:rPr lang="de-DE" smtClean="0"/>
              <a:t>14.09.2023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077D05-60AB-4F25-8F07-D36C6FC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0730A-D164-4033-81DF-9D274C3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8224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A496FB-26C3-42F8-93CC-1652CF4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77D-53F0-4E9E-9BFE-5B55AB3A07A3}" type="datetime1">
              <a:rPr lang="de-DE" smtClean="0"/>
              <a:t>14.09.2023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8702B8-6B99-4C71-ADD1-24D76408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F575-EEF4-43DA-99FA-E139BC2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4928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58704-381D-4038-AA63-FB04F081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D910A-F1AF-48EB-A0EA-394EFDAA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E3A7DF-740B-4600-AE27-81EB6BCE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F31BA9-6799-48EC-AFE6-274ED1F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228A-0FC7-4392-A770-172E4D9A0541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C8EC1F-CD8C-4559-B34C-87FC63E9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EF0AD9-D34A-430B-B9E4-4EC2AD37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122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9629E-4FA8-4BF3-80D3-32AC49E3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F773A0A-2B25-43C1-8068-E3A53385C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69024" cy="42881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5DC386-AC61-475F-B2B7-2BFAA71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5783F8-3559-4237-B05E-16660BB2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14C-81B8-4847-82A6-12545E1AF8CD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F6C572-21DC-4F2A-98FC-7470392C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3FC643-FFFD-4B84-9CD3-44E1143D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559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CD4B4-9778-4299-883E-922077D8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1C5C10-27FA-4B69-A58B-4A5427D0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E25B-2710-459D-BAE8-6B691D496DB2}" type="datetime1">
              <a:rPr lang="de-DE" smtClean="0"/>
              <a:t>14.09.2023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5515-72C9-446D-8798-93B9FCCF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106FD6-FF2A-48E1-86F5-6B5A9741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42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EC8848-C0D9-428B-8D66-3FE07F78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1F8-0209-4EF7-AE5F-9948668AD222}" type="datetime1">
              <a:rPr lang="de-DE" smtClean="0"/>
              <a:t>14.09.2023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022720-82E8-4CC3-95C7-A4CCF124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B417FD-2B26-45E0-ADF9-DC5C6F42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8904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272DF7C-B166-4BA6-B53D-6EFF78FDA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4861CED-0E96-483F-BA9A-BA0D8BF4F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944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C782FE1-7409-46A2-9F3C-3800905531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006768"/>
            <a:ext cx="9144000" cy="704753"/>
          </a:xfrm>
        </p:spPr>
        <p:txBody>
          <a:bodyPr anchor="b"/>
          <a:lstStyle>
            <a:lvl1pPr marL="0" indent="0" algn="l">
              <a:buNone/>
              <a:defRPr sz="2400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86FDB1-FD8A-495F-A540-EF5785BB2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41" y="5766962"/>
            <a:ext cx="5371310" cy="1152000"/>
          </a:xfrm>
          <a:prstGeom prst="rect">
            <a:avLst/>
          </a:prstGeom>
        </p:spPr>
      </p:pic>
      <p:pic>
        <p:nvPicPr>
          <p:cNvPr id="13" name="Grafik 12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BD80B67D-9778-4A29-930A-73E894AB1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" y="6171046"/>
            <a:ext cx="1497153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EF5EEBC-F1EC-B7B3-46C5-292C87B4E8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071742-C79B-455C-ACCF-75654C93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B8768C-46E5-44BF-889B-21BCDD1CF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2C359-17CA-4A6A-8FA7-05B411430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25C0BD45-C995-4BE0-B219-30D0449E419F}" type="datetime1">
              <a:rPr lang="de-DE" smtClean="0"/>
              <a:pPr/>
              <a:t>14.09.2023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188B5-0323-4B3D-A05E-FC0130A72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2024" y="6492875"/>
            <a:ext cx="6131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442D27-4459-4B0D-8381-04E7A3771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789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6E4F6190-C590-4B7F-BF8E-83544201EEAB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183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2" r:id="rId5"/>
    <p:sldLayoutId id="2147483673" r:id="rId6"/>
    <p:sldLayoutId id="2147483670" r:id="rId7"/>
    <p:sldLayoutId id="214748367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F2B57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F5371D3-45F4-4631-9C9E-EC07007DEAB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3653020-681C-48C6-BE3F-58790450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8D02EA-CCDC-4963-9ED2-9A5E0B365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EC1774-6AFA-4693-803C-AC5BA01F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953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CC268D9B-2C1C-4EAA-ACB6-5E6BD4C647E1}" type="datetime1">
              <a:rPr lang="de-DE" smtClean="0"/>
              <a:pPr/>
              <a:t>14.09.2023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BFF8D-B14E-4929-9CD9-04180CC18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1106" y="6492876"/>
            <a:ext cx="6116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37331E-CE2B-4FA5-A60C-096BEA638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84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A5380003-D37D-4AB1-8D81-6B05EDBB8156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191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9" r:id="rId2"/>
    <p:sldLayoutId id="2147483678" r:id="rId3"/>
    <p:sldLayoutId id="2147483679" r:id="rId4"/>
    <p:sldLayoutId id="2147483680" r:id="rId5"/>
    <p:sldLayoutId id="2147483696" r:id="rId6"/>
    <p:sldLayoutId id="2147483684" r:id="rId7"/>
    <p:sldLayoutId id="2147483685" r:id="rId8"/>
    <p:sldLayoutId id="2147483682" r:id="rId9"/>
    <p:sldLayoutId id="214748368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F2B57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46453DF-4277-4BE7-9A1C-6892B3A7A7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0ECF2A-7C2A-45F6-94BB-2FAA2A47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0FEBE4-B9D5-4DC8-9796-67468B5F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6B7C0-660B-4B02-803D-A72DFCDF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736E4D0B-FC08-4D1C-9B80-46B261FF17B6}" type="datetime1">
              <a:rPr lang="de-DE" smtClean="0"/>
              <a:pPr/>
              <a:t>14.09.2023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CE546-DC62-44F2-9A27-E6173D22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905" y="6492872"/>
            <a:ext cx="6054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CED423-3101-48AC-B394-CBD1432A2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889" y="6489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920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7" r:id="rId5"/>
    <p:sldLayoutId id="2147483698" r:id="rId6"/>
    <p:sldLayoutId id="2147483694" r:id="rId7"/>
    <p:sldLayoutId id="2147483695" r:id="rId8"/>
    <p:sldLayoutId id="2147483692" r:id="rId9"/>
    <p:sldLayoutId id="214748369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5056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0ECF2A-7C2A-45F6-94BB-2FAA2A47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0FEBE4-B9D5-4DC8-9796-67468B5F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6B7C0-660B-4B02-803D-A72DFCDF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736E4D0B-FC08-4D1C-9B80-46B261FF17B6}" type="datetime1">
              <a:rPr lang="de-DE" smtClean="0"/>
              <a:pPr/>
              <a:t>14.09.2023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CE546-DC62-44F2-9A27-E6173D22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905" y="6492872"/>
            <a:ext cx="6054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CED423-3101-48AC-B394-CBD1432A2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889" y="6489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362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5056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0ECF2A-7C2A-45F6-94BB-2FAA2A47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0FEBE4-B9D5-4DC8-9796-67468B5F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6B7C0-660B-4B02-803D-A72DFCDF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736E4D0B-FC08-4D1C-9B80-46B261FF17B6}" type="datetime1">
              <a:rPr lang="de-DE" smtClean="0"/>
              <a:pPr/>
              <a:t>14.09.2023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CE546-DC62-44F2-9A27-E6173D22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905" y="6492872"/>
            <a:ext cx="6054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CED423-3101-48AC-B394-CBD1432A2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889" y="6489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0921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289C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1B1CE-A869-CECA-8099-F260FA227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Auftakt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3F6A86-6D79-C6C2-73A3-2E2FB88D0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BLS E-TUTOR:INNEN-SCHULUNG</a:t>
            </a:r>
          </a:p>
        </p:txBody>
      </p:sp>
    </p:spTree>
    <p:extLst>
      <p:ext uri="{BB962C8B-B14F-4D97-AF65-F5344CB8AC3E}">
        <p14:creationId xmlns:p14="http://schemas.microsoft.com/office/powerpoint/2010/main" val="188520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F4C300E-23F1-4387-8A1E-2D4A6CB084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968" y="2440157"/>
            <a:ext cx="1930185" cy="193018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838602" cy="16002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289C1"/>
                </a:solidFill>
              </a:rPr>
              <a:t>Module 2-4: Asynchrone Selbstlernphase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CFC488-4259-4706-9248-D70D816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462" y="2284184"/>
            <a:ext cx="8514608" cy="4116615"/>
          </a:xfrm>
        </p:spPr>
        <p:txBody>
          <a:bodyPr>
            <a:normAutofit/>
          </a:bodyPr>
          <a:lstStyle/>
          <a:p>
            <a:r>
              <a:rPr lang="de-DE" sz="2400" dirty="0"/>
              <a:t>Du kannst die Besonderheiten des E-</a:t>
            </a:r>
            <a:r>
              <a:rPr lang="de-DE" sz="2400" dirty="0" err="1"/>
              <a:t>Tutoring</a:t>
            </a:r>
            <a:r>
              <a:rPr lang="de-DE" sz="2400" dirty="0"/>
              <a:t> erklären und die verschiedenen Erwartungen und Anforderungen an deine Rolle abwägen</a:t>
            </a:r>
          </a:p>
          <a:p>
            <a:r>
              <a:rPr lang="de-DE" sz="2400" dirty="0"/>
              <a:t>Du kannst die technischen und methodischen Grundlagen des E-</a:t>
            </a:r>
            <a:r>
              <a:rPr lang="de-DE" sz="2400" dirty="0" err="1"/>
              <a:t>Tutorings</a:t>
            </a:r>
            <a:r>
              <a:rPr lang="de-DE" sz="2400" dirty="0"/>
              <a:t> benennen</a:t>
            </a:r>
          </a:p>
          <a:p>
            <a:r>
              <a:rPr lang="de-DE" sz="2400" dirty="0"/>
              <a:t>Du bist in der Lage, Materialien passend zum Lehrkonzept der Veranstaltung, die du betreust, in einer digitalen Lernumgebung zu arrangieren</a:t>
            </a:r>
          </a:p>
          <a:p>
            <a:r>
              <a:rPr lang="de-DE" sz="2400" dirty="0"/>
              <a:t>Du kannst verschiedene Tools verwenden, um Präsenz- aber auch Online- und Hybridseminare didaktisch sinnvoll anzureichern und zu begleiten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FFC8-26FE-4268-A6DD-7CEFB75FA430}" type="datetime1">
              <a:rPr lang="de-DE" smtClean="0"/>
              <a:pPr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pPr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156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Icon für synchrones Modul">
            <a:extLst>
              <a:ext uri="{FF2B5EF4-FFF2-40B4-BE49-F238E27FC236}">
                <a16:creationId xmlns:a16="http://schemas.microsoft.com/office/drawing/2014/main" id="{9F4C300E-23F1-4387-8A1E-2D4A6CB084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53" y="2529000"/>
            <a:ext cx="1800000" cy="180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50561"/>
                </a:solidFill>
              </a:rPr>
              <a:t>Modul 6: Abschluss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CFC488-4259-4706-9248-D70D816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213" y="2284185"/>
            <a:ext cx="8490857" cy="3576865"/>
          </a:xfrm>
        </p:spPr>
        <p:txBody>
          <a:bodyPr>
            <a:normAutofit/>
          </a:bodyPr>
          <a:lstStyle/>
          <a:p>
            <a:r>
              <a:rPr lang="de-DE" sz="2400" dirty="0"/>
              <a:t>Du kannst die vor Ort vorhandene Hörsaal- und Seminarraumtechnik bedienen</a:t>
            </a:r>
          </a:p>
          <a:p>
            <a:r>
              <a:rPr lang="de-DE" sz="2400" dirty="0"/>
              <a:t>Du bist in der Lage, die wichtigsten Erkenntnisse aus dem Seminar zusammenzufassen und für dich und deine Tätigkeit als </a:t>
            </a:r>
            <a:r>
              <a:rPr lang="de-DE" sz="2400" dirty="0" err="1"/>
              <a:t>E-Tutor:in</a:t>
            </a:r>
            <a:r>
              <a:rPr lang="de-DE" sz="2400" dirty="0"/>
              <a:t> zu priorisieren</a:t>
            </a:r>
          </a:p>
          <a:p>
            <a:r>
              <a:rPr lang="de-DE" sz="2400" dirty="0"/>
              <a:t>Du kannst deinen Lernprozess während des Seminars reflektieren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FFC8-26FE-4268-A6DD-7CEFB75FA430}" type="datetime1">
              <a:rPr lang="de-DE" smtClean="0"/>
              <a:pPr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pPr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183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40C40C-4754-D7A6-3A4A-1B59D568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3D7-02C9-49F5-B2AE-EEE4A25CFB68}" type="datetime1">
              <a:rPr lang="de-DE" smtClean="0"/>
              <a:t>14.09.2023</a:t>
            </a:fld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96177-0BDA-98C9-6513-A3100A9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12</a:t>
            </a:fld>
            <a:endParaRPr lang="en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564BD8D-4FBD-3FF6-6409-8AA88AF9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10 Minuten Pause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9EBF534-DDD7-9111-6815-43B6B16B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800" y="2228400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1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AB61E4-BF27-4C47-89AE-3401E62A4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Inhaltlicher Auftakt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BCC9D-EDF6-4DC9-B11A-110B5A8D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Worin sehe ich meine Rolle als </a:t>
            </a:r>
            <a:r>
              <a:rPr lang="de-DE" sz="4000" dirty="0" err="1"/>
              <a:t>E-Tutor:in</a:t>
            </a:r>
            <a:r>
              <a:rPr lang="de-DE" sz="4000" dirty="0"/>
              <a:t>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5541A-96F4-49CB-BC77-43C3D47C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B53B-881C-45D0-BCAE-D0D31DD0EB4C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0073D-B308-4845-85A8-D03A733D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13</a:t>
            </a:fld>
            <a:endParaRPr lang="en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2ED808-B059-67E9-0437-9B1120FB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0150" y="93731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4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0E5ED65-AD35-1CBF-DC67-CD95594B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Rollenverständnis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1CF6217-5241-9D7A-C7F8-B96A28D80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[Platzhalter Wortwolke]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E5E19C-BD61-F496-EC6B-F587A52B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1DD-2A98-4660-909A-1FFD6B18CFB7}" type="datetime1">
              <a:rPr lang="de-DE" smtClean="0"/>
              <a:t>14.09.2023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BDAB23-16FC-5277-0FF7-A32581FD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F865CC-1250-AABC-F1EB-B4969D57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21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B5B4C-08F5-0A20-B2BA-6E6070A1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DC8D3-218F-BF2B-8B6B-063FF44C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3353" cy="19626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>
                <a:latin typeface="Fira Sans" panose="020B0503050000020004" pitchFamily="34" charset="0"/>
              </a:rPr>
              <a:t>Wo liegen für euch als </a:t>
            </a:r>
            <a:r>
              <a:rPr lang="de-DE" dirty="0" err="1">
                <a:latin typeface="Fira Sans" panose="020B0503050000020004" pitchFamily="34" charset="0"/>
              </a:rPr>
              <a:t>E-Tutor:innen</a:t>
            </a:r>
            <a:r>
              <a:rPr lang="de-DE" dirty="0">
                <a:latin typeface="Fira Sans" panose="020B0503050000020004" pitchFamily="34" charset="0"/>
              </a:rPr>
              <a:t> die Herausforderungen, an denen ihr im Rahmen dieses Seminars arbeiten wollt?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304E0E-FC32-99C5-8504-C8F41960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3D7-02C9-49F5-B2AE-EEE4A25CFB68}" type="datetime1">
              <a:rPr lang="de-DE" smtClean="0"/>
              <a:t>14.09.2023</a:t>
            </a:fld>
            <a:endParaRPr lang="en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D2705A-4274-7B55-610B-0764F454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15</a:t>
            </a:fld>
            <a:endParaRPr lang="en-DE"/>
          </a:p>
        </p:txBody>
      </p:sp>
      <p:pic>
        <p:nvPicPr>
          <p:cNvPr id="6" name="Grafik 5" descr="Quadi weißt auf die 5-minütige Pause hin">
            <a:extLst>
              <a:ext uri="{FF2B5EF4-FFF2-40B4-BE49-F238E27FC236}">
                <a16:creationId xmlns:a16="http://schemas.microsoft.com/office/drawing/2014/main" id="{808883E5-63CB-A97D-D016-0C4E30F59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5" y="3662701"/>
            <a:ext cx="2743199" cy="27431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CD8491-5382-ED1C-4819-6FE880BD55A9}"/>
              </a:ext>
            </a:extLst>
          </p:cNvPr>
          <p:cNvSpPr txBox="1"/>
          <p:nvPr/>
        </p:nvSpPr>
        <p:spPr>
          <a:xfrm>
            <a:off x="4987634" y="4699090"/>
            <a:ext cx="385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50561"/>
                </a:solidFill>
                <a:latin typeface="Fira Sans" panose="020B0503050000020004" pitchFamily="34" charset="0"/>
              </a:rPr>
              <a:t>10 Minuten!</a:t>
            </a:r>
          </a:p>
        </p:txBody>
      </p:sp>
    </p:spTree>
    <p:extLst>
      <p:ext uri="{BB962C8B-B14F-4D97-AF65-F5344CB8AC3E}">
        <p14:creationId xmlns:p14="http://schemas.microsoft.com/office/powerpoint/2010/main" val="81855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A70396-5EBE-43DA-A760-7543CF06F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735D05D-4613-48BA-898C-BA3DC2CF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Wo gibt es noch offene Fragen?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45010B-3AFE-4711-A6A5-722E989E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755-C807-40E5-8786-4C34EC16327F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12E2E1-56F0-47FD-ACAF-72B1D01B0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16</a:t>
            </a:fld>
            <a:endParaRPr lang="en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4A4811-6849-2333-5914-A1E23F64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82" y="925364"/>
            <a:ext cx="179956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8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80B16E-6DEF-4FA5-BFCF-12DDDC19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0169" cy="2479675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C50561"/>
                </a:solidFill>
              </a:rPr>
              <a:t>Danke für eure Teilnahme heute! </a:t>
            </a:r>
            <a:br>
              <a:rPr lang="de-DE" sz="3600" dirty="0">
                <a:solidFill>
                  <a:srgbClr val="C50561"/>
                </a:solidFill>
              </a:rPr>
            </a:br>
            <a:r>
              <a:rPr lang="de-DE" sz="3600" dirty="0">
                <a:solidFill>
                  <a:srgbClr val="C50561"/>
                </a:solidFill>
              </a:rPr>
              <a:t>Und viel Spaß bei der Erkundung der Module 2, 3 und 4!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CE8329D-02BC-4D56-BA56-0FBA77F09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669" y="3429000"/>
            <a:ext cx="5749131" cy="123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Fira Sans" panose="020B0503050000020004" pitchFamily="34" charset="0"/>
              </a:rPr>
              <a:t>Wir bleiben weiterhin asynchron in Kontakt: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50561"/>
                </a:solidFill>
                <a:latin typeface="Fira Sans" panose="020B0503050000020004" pitchFamily="34" charset="0"/>
              </a:rPr>
              <a:t>[hier Kontaktmöglichkeiten eintragen, z.B. Forum, Email, (Zoom-)Sprechstunde etc.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D02566-4865-416C-8284-6CAB39862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66C6-4AEE-454E-BF61-A787ACA9D5E5}" type="datetime1">
              <a:rPr lang="de-DE" smtClean="0"/>
              <a:t>14.09.2023</a:t>
            </a:fld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DDC56C-727F-4FF4-9A7A-C34E2FEEF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pPr/>
              <a:t>17</a:t>
            </a:fld>
            <a:endParaRPr lang="en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DC176E-21FE-0298-64A0-347D4882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10" y="25682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CAB758-5B53-4384-B23F-A08B7CAA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F60-C5C8-4951-A1FC-3ED73A5E099A}" type="datetime1">
              <a:rPr lang="de-DE" smtClean="0"/>
              <a:t>14.09.2023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FAE5C8-7F5A-4980-AD1B-D1AD30DB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18</a:t>
            </a:fld>
            <a:endParaRPr lang="en-DE"/>
          </a:p>
        </p:txBody>
      </p:sp>
      <p:pic>
        <p:nvPicPr>
          <p:cNvPr id="2" name="Grafik 1" descr="Quadi, Maskottchen des Projekts Qualität digital gestützter Lehre an bayerischen Hochschulen steigern (QUADIS), begrüßt die Teilnehmer:innen des Blended Learning Seminars">
            <a:extLst>
              <a:ext uri="{FF2B5EF4-FFF2-40B4-BE49-F238E27FC236}">
                <a16:creationId xmlns:a16="http://schemas.microsoft.com/office/drawing/2014/main" id="{FF5C07E6-A6AD-2249-8044-5C7EC0A86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59" y="2227434"/>
            <a:ext cx="3652705" cy="3652705"/>
          </a:xfrm>
          <a:prstGeom prst="rect">
            <a:avLst/>
          </a:prstGeom>
          <a:effectLst/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E9E7F4E-008E-9BA8-44E3-644CC2F4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Wir sehen uns alle synchron wieder</a:t>
            </a:r>
            <a:br>
              <a:rPr lang="de-DE" sz="4000" dirty="0"/>
            </a:br>
            <a:r>
              <a:rPr lang="de-DE" sz="4000" dirty="0"/>
              <a:t>zu Modul 5 am [Datum einfügen]!</a:t>
            </a:r>
          </a:p>
        </p:txBody>
      </p:sp>
    </p:spTree>
    <p:extLst>
      <p:ext uri="{BB962C8B-B14F-4D97-AF65-F5344CB8AC3E}">
        <p14:creationId xmlns:p14="http://schemas.microsoft.com/office/powerpoint/2010/main" val="189464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4104BA-1A37-FEBE-37FC-39E45DE2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0B9437-1522-ADC3-AB53-7022B028E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1836"/>
            <a:ext cx="2470330" cy="247033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8A7E5F-EDCF-4C24-D8E1-C205DF4E8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9577" y="1825625"/>
            <a:ext cx="7834223" cy="4023084"/>
          </a:xfrm>
        </p:spPr>
        <p:txBody>
          <a:bodyPr>
            <a:normAutofit/>
          </a:bodyPr>
          <a:lstStyle/>
          <a:p>
            <a:r>
              <a:rPr lang="de-DE" sz="2400" dirty="0"/>
              <a:t>Kennenlernen: </a:t>
            </a:r>
            <a:br>
              <a:rPr lang="de-DE" sz="2400" dirty="0"/>
            </a:br>
            <a:r>
              <a:rPr lang="de-DE" sz="2400" dirty="0"/>
              <a:t>Wer ist alles im </a:t>
            </a:r>
            <a:r>
              <a:rPr lang="en-GB" sz="2400" dirty="0"/>
              <a:t>Blended Learning </a:t>
            </a:r>
            <a:r>
              <a:rPr lang="de-DE" sz="2400" dirty="0"/>
              <a:t>Seminar?</a:t>
            </a:r>
          </a:p>
          <a:p>
            <a:r>
              <a:rPr lang="de-DE" sz="2400" dirty="0"/>
              <a:t>Erwartungen: </a:t>
            </a:r>
            <a:br>
              <a:rPr lang="de-DE" sz="2400" dirty="0"/>
            </a:br>
            <a:r>
              <a:rPr lang="de-DE" sz="2400" dirty="0"/>
              <a:t>Was erwartet ihr von diesem </a:t>
            </a:r>
            <a:r>
              <a:rPr lang="en-GB" sz="2400" dirty="0"/>
              <a:t>Blended Learning </a:t>
            </a:r>
            <a:r>
              <a:rPr lang="de-DE" sz="2400" dirty="0"/>
              <a:t>Seminar?</a:t>
            </a:r>
          </a:p>
          <a:p>
            <a:r>
              <a:rPr lang="de-DE" sz="2400" dirty="0"/>
              <a:t>Organisatorisches: </a:t>
            </a:r>
            <a:br>
              <a:rPr lang="de-DE" sz="2400" dirty="0"/>
            </a:br>
            <a:r>
              <a:rPr lang="de-DE" sz="2400" dirty="0"/>
              <a:t>Wie funktioniert das </a:t>
            </a:r>
            <a:r>
              <a:rPr lang="en-GB" sz="2400" dirty="0"/>
              <a:t>Blended Learning</a:t>
            </a:r>
            <a:r>
              <a:rPr lang="de-DE" sz="2400" dirty="0"/>
              <a:t> Seminar?</a:t>
            </a:r>
          </a:p>
          <a:p>
            <a:r>
              <a:rPr lang="de-DE" sz="2400" dirty="0"/>
              <a:t>Inhaltlicher Auftakt: </a:t>
            </a:r>
            <a:br>
              <a:rPr lang="de-DE" sz="2400" dirty="0"/>
            </a:br>
            <a:r>
              <a:rPr lang="de-DE" sz="2400" dirty="0"/>
              <a:t>Worin sehe ich meine Rolle als </a:t>
            </a:r>
            <a:r>
              <a:rPr lang="de-DE" sz="2400" dirty="0" err="1"/>
              <a:t>E-Tutor:in</a:t>
            </a:r>
            <a:r>
              <a:rPr lang="de-DE" sz="2400" dirty="0"/>
              <a:t>?</a:t>
            </a:r>
          </a:p>
          <a:p>
            <a:r>
              <a:rPr lang="de-DE" sz="2400" dirty="0"/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320435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1D103DD-7039-42AD-8307-DF4BC378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Wer ist alles im </a:t>
            </a:r>
            <a:r>
              <a:rPr lang="de-DE" sz="4000" dirty="0" err="1"/>
              <a:t>Blended</a:t>
            </a:r>
            <a:r>
              <a:rPr lang="de-DE" sz="4000" dirty="0"/>
              <a:t>-Learning-Seminar?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302A7-18C8-078F-A439-0B2DEB1B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25177"/>
            <a:ext cx="6233184" cy="1500187"/>
          </a:xfrm>
        </p:spPr>
        <p:txBody>
          <a:bodyPr/>
          <a:lstStyle/>
          <a:p>
            <a:r>
              <a:rPr lang="de-DE" dirty="0"/>
              <a:t>Kennenlernen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34B640-B8B5-438F-B73A-FBF74920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0F31-33D9-4DDA-8D0B-F2A87212B2E2}" type="datetime1">
              <a:rPr lang="de-DE" smtClean="0"/>
              <a:t>14.09.2023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634F24-CF28-47D1-95E9-158CE9BB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3</a:t>
            </a:fld>
            <a:endParaRPr lang="en-DE"/>
          </a:p>
        </p:txBody>
      </p:sp>
      <p:pic>
        <p:nvPicPr>
          <p:cNvPr id="11" name="Grafik 10" descr="Icon für Seminargruppe">
            <a:extLst>
              <a:ext uri="{FF2B5EF4-FFF2-40B4-BE49-F238E27FC236}">
                <a16:creationId xmlns:a16="http://schemas.microsoft.com/office/drawing/2014/main" id="{331527BD-E16A-4FE2-8AF6-B780158F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450" y="93731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AB61E4-BF27-4C47-89AE-3401E62A4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Erwartungen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BCC9D-EDF6-4DC9-B11A-110B5A8D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Was erwartet ihr von diesem </a:t>
            </a:r>
            <a:r>
              <a:rPr lang="en-GB" sz="4000" dirty="0"/>
              <a:t>Blended-Learning-</a:t>
            </a:r>
            <a:r>
              <a:rPr lang="de-DE" sz="4000" dirty="0"/>
              <a:t>Seminar?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5541A-96F4-49CB-BC77-43C3D47C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B53B-881C-45D0-BCAE-D0D31DD0EB4C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0073D-B308-4845-85A8-D03A733D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4</a:t>
            </a:fld>
            <a:endParaRPr lang="en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2ED808-B059-67E9-0437-9B1120FB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50" y="93134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5BC3943-AF75-46E9-BEFB-9C935923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de-DE" sz="3600" dirty="0"/>
              <a:t>Erwartungsabfrage</a:t>
            </a:r>
          </a:p>
        </p:txBody>
      </p:sp>
      <p:graphicFrame>
        <p:nvGraphicFramePr>
          <p:cNvPr id="12" name="Inhaltsplatzhalter 11" descr="Bild zeigt die drei Kategorien (Inhalt, An die Gruppe und An die Lehrperson). Die Kursteilnehmer:innen sollen ihre Erwartungen zu diesen Kategorien formulieren">
            <a:extLst>
              <a:ext uri="{FF2B5EF4-FFF2-40B4-BE49-F238E27FC236}">
                <a16:creationId xmlns:a16="http://schemas.microsoft.com/office/drawing/2014/main" id="{CE54E051-F919-450F-BBD6-46E491107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107674"/>
              </p:ext>
            </p:extLst>
          </p:nvPr>
        </p:nvGraphicFramePr>
        <p:xfrm>
          <a:off x="665378" y="1694305"/>
          <a:ext cx="10861245" cy="346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FD8F5-0F5F-4B09-A90D-BE4A6CE2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CDCD-8CA7-41C2-95BC-44ACCE3722C3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B0060-F739-47CD-8F28-F4FE07CC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420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0D457-F529-4757-9450-53303F976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20009D-9378-4342-BD93-626EBC39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Wie funktioniert das </a:t>
            </a:r>
            <a:br>
              <a:rPr lang="de-DE" sz="4000" dirty="0"/>
            </a:br>
            <a:r>
              <a:rPr lang="en-GB" sz="4000" dirty="0"/>
              <a:t>Blended-Learning</a:t>
            </a:r>
            <a:r>
              <a:rPr lang="de-DE" sz="4000" dirty="0"/>
              <a:t>-Seminar?</a:t>
            </a:r>
          </a:p>
        </p:txBody>
      </p:sp>
      <p:pic>
        <p:nvPicPr>
          <p:cNvPr id="8" name="Grafik 7" descr="Icon für Blended Learning Seminar">
            <a:extLst>
              <a:ext uri="{FF2B5EF4-FFF2-40B4-BE49-F238E27FC236}">
                <a16:creationId xmlns:a16="http://schemas.microsoft.com/office/drawing/2014/main" id="{59D4D79B-1AE4-4DCF-95C5-E8DD3A8B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10" y="925364"/>
            <a:ext cx="1801440" cy="1800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EAAC25-33CE-4EB6-BE6A-AA145D71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F8A3-337E-4C77-8D09-33A67E04E80E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CC6CE0-F1C7-40A7-A85F-259E97343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292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65D1AB-FFAE-41D5-8821-FD062504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de-DE" sz="3600" dirty="0"/>
              <a:t>Organisatorisches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260225B-52A7-4D3A-8D1E-5AE3EAE7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000" dirty="0"/>
              <a:t>Für die aktive Teilnahme am </a:t>
            </a:r>
            <a:r>
              <a:rPr lang="en-GB" sz="2000" dirty="0"/>
              <a:t>Blended Learning </a:t>
            </a:r>
            <a:r>
              <a:rPr lang="de-DE" sz="2000" dirty="0"/>
              <a:t>Seminar bekommst du insgesamt [Anzahl der AE eintragen]:</a:t>
            </a:r>
          </a:p>
          <a:p>
            <a:pPr marL="0" indent="0">
              <a:buNone/>
            </a:pPr>
            <a:endParaRPr lang="de-DE" sz="2000" dirty="0"/>
          </a:p>
          <a:p>
            <a:pPr lvl="1"/>
            <a:r>
              <a:rPr lang="de-DE" sz="2000" dirty="0"/>
              <a:t>[Anzahl synchrone AE] finden als synchrone Sitzungen statt</a:t>
            </a:r>
          </a:p>
          <a:p>
            <a:pPr lvl="1"/>
            <a:r>
              <a:rPr lang="de-DE" sz="2000" dirty="0"/>
              <a:t>[Anzahl asynchrone AE] stehen dir für die Bearbeitung der asynchronen Module zur Verfügung</a:t>
            </a:r>
          </a:p>
          <a:p>
            <a:pPr lvl="1"/>
            <a:r>
              <a:rPr lang="de-DE" sz="2000" dirty="0"/>
              <a:t>[Anzahl AE] bekommst du für die Bearbeitung der Transfer- und Reflexionsaufgaben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F463AD-28B2-47F8-AA64-57BD67980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493A-2F19-402F-BF2C-A24DE9FC3472}" type="datetime1">
              <a:rPr lang="de-DE" smtClean="0"/>
              <a:t>14.09.2023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F4C7B6-8EE1-41B3-9426-8D82BFEF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pPr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104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de-DE" sz="3600" dirty="0"/>
              <a:t>Aufbau des </a:t>
            </a:r>
            <a:r>
              <a:rPr lang="de-DE" sz="3600" dirty="0" err="1"/>
              <a:t>Blended</a:t>
            </a:r>
            <a:r>
              <a:rPr lang="de-DE" sz="3600" dirty="0"/>
              <a:t> Learning Seminars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102D83C-76D5-4F23-ADAD-C3704CAA3B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440" y="1825625"/>
            <a:ext cx="6662056" cy="4351338"/>
          </a:xfrm>
        </p:spPr>
        <p:txBody>
          <a:bodyPr anchor="ctr">
            <a:noAutofit/>
          </a:bodyPr>
          <a:lstStyle/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C5056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1: Auftakt (2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0289C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2: Rollenverständnis (1-3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0289C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3: Didaktische Grundlagen (1-3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0289C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4: Anwendung (1-3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C5056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5: Abschlusssitzung (3 AE)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3495-4903-41CA-A47B-DFE46C7D408B}" type="datetime1">
              <a:rPr lang="de-DE" smtClean="0"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8</a:t>
            </a:fld>
            <a:endParaRPr lang="en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638E57F-18AB-4299-BE45-28DE8023DEDB}"/>
              </a:ext>
            </a:extLst>
          </p:cNvPr>
          <p:cNvSpPr/>
          <p:nvPr/>
        </p:nvSpPr>
        <p:spPr>
          <a:xfrm>
            <a:off x="9072819" y="2300639"/>
            <a:ext cx="1731264" cy="9434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F2B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dirty="0">
                <a:solidFill>
                  <a:srgbClr val="C50561"/>
                </a:solidFill>
              </a:rPr>
              <a:t>synchron</a:t>
            </a:r>
          </a:p>
          <a:p>
            <a:pPr lvl="1"/>
            <a:endParaRPr lang="de-DE" sz="600" dirty="0">
              <a:solidFill>
                <a:schemeClr val="tx1"/>
              </a:solidFill>
            </a:endParaRPr>
          </a:p>
          <a:p>
            <a:pPr lvl="1"/>
            <a:r>
              <a:rPr lang="de-DE" dirty="0">
                <a:solidFill>
                  <a:srgbClr val="0289C1"/>
                </a:solidFill>
              </a:rPr>
              <a:t>asynchron</a:t>
            </a:r>
          </a:p>
        </p:txBody>
      </p:sp>
      <p:pic>
        <p:nvPicPr>
          <p:cNvPr id="13" name="Grafik 12" descr="Icon für asynchrones Modul">
            <a:extLst>
              <a:ext uri="{FF2B5EF4-FFF2-40B4-BE49-F238E27FC236}">
                <a16:creationId xmlns:a16="http://schemas.microsoft.com/office/drawing/2014/main" id="{181EA4F3-2984-4256-8AF9-DB1EF9EA85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436" y="2766604"/>
            <a:ext cx="422446" cy="422446"/>
          </a:xfrm>
          <a:prstGeom prst="rect">
            <a:avLst/>
          </a:prstGeom>
        </p:spPr>
      </p:pic>
      <p:pic>
        <p:nvPicPr>
          <p:cNvPr id="18" name="Grafik 17" descr="Icon für synchrones Modul">
            <a:extLst>
              <a:ext uri="{FF2B5EF4-FFF2-40B4-BE49-F238E27FC236}">
                <a16:creationId xmlns:a16="http://schemas.microsoft.com/office/drawing/2014/main" id="{CC97BECB-3E5A-41DD-9F3F-4EEFAFB31D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36" y="2345404"/>
            <a:ext cx="421200" cy="421200"/>
          </a:xfrm>
          <a:prstGeom prst="rect">
            <a:avLst/>
          </a:prstGeom>
        </p:spPr>
      </p:pic>
      <p:pic>
        <p:nvPicPr>
          <p:cNvPr id="19" name="Grafik 18" descr="Icon für synchrones Modul">
            <a:extLst>
              <a:ext uri="{FF2B5EF4-FFF2-40B4-BE49-F238E27FC236}">
                <a16:creationId xmlns:a16="http://schemas.microsoft.com/office/drawing/2014/main" id="{37E00A0F-3A18-4DEE-99D4-03F316ABD0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69" y="2572890"/>
            <a:ext cx="421200" cy="421200"/>
          </a:xfrm>
          <a:prstGeom prst="rect">
            <a:avLst/>
          </a:prstGeom>
        </p:spPr>
      </p:pic>
      <p:pic>
        <p:nvPicPr>
          <p:cNvPr id="20" name="Grafik 19" descr="Icon für synchrones Modul">
            <a:extLst>
              <a:ext uri="{FF2B5EF4-FFF2-40B4-BE49-F238E27FC236}">
                <a16:creationId xmlns:a16="http://schemas.microsoft.com/office/drawing/2014/main" id="{56D44D0A-E813-44D8-BD79-42DFA40759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23" y="4992183"/>
            <a:ext cx="421200" cy="421200"/>
          </a:xfrm>
          <a:prstGeom prst="rect">
            <a:avLst/>
          </a:prstGeom>
        </p:spPr>
      </p:pic>
      <p:pic>
        <p:nvPicPr>
          <p:cNvPr id="22" name="Grafik 21" descr="Icon für asynchrones Modul">
            <a:extLst>
              <a:ext uri="{FF2B5EF4-FFF2-40B4-BE49-F238E27FC236}">
                <a16:creationId xmlns:a16="http://schemas.microsoft.com/office/drawing/2014/main" id="{57C04259-824B-4092-8E33-91583FBC12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277" y="3201309"/>
            <a:ext cx="422446" cy="422446"/>
          </a:xfrm>
          <a:prstGeom prst="rect">
            <a:avLst/>
          </a:prstGeom>
        </p:spPr>
      </p:pic>
      <p:pic>
        <p:nvPicPr>
          <p:cNvPr id="23" name="Grafik 22" descr="Icon für asynchrones Modul">
            <a:extLst>
              <a:ext uri="{FF2B5EF4-FFF2-40B4-BE49-F238E27FC236}">
                <a16:creationId xmlns:a16="http://schemas.microsoft.com/office/drawing/2014/main" id="{733EF57F-136B-4563-A56D-F825943899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277" y="3801946"/>
            <a:ext cx="422446" cy="422446"/>
          </a:xfrm>
          <a:prstGeom prst="rect">
            <a:avLst/>
          </a:prstGeom>
        </p:spPr>
      </p:pic>
      <p:pic>
        <p:nvPicPr>
          <p:cNvPr id="24" name="Grafik 23" descr="Icon für asynchrones Modul">
            <a:extLst>
              <a:ext uri="{FF2B5EF4-FFF2-40B4-BE49-F238E27FC236}">
                <a16:creationId xmlns:a16="http://schemas.microsoft.com/office/drawing/2014/main" id="{D59F4D27-2FA7-4B21-8504-802F67469C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277" y="4394959"/>
            <a:ext cx="422446" cy="4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0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Icon für synchrones Modul">
            <a:extLst>
              <a:ext uri="{FF2B5EF4-FFF2-40B4-BE49-F238E27FC236}">
                <a16:creationId xmlns:a16="http://schemas.microsoft.com/office/drawing/2014/main" id="{9F4C300E-23F1-4387-8A1E-2D4A6CB084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53" y="2529000"/>
            <a:ext cx="1800000" cy="180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50561"/>
                </a:solidFill>
              </a:rPr>
              <a:t>Modul 1: Auftakt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CFC488-4259-4706-9248-D70D816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213" y="2284185"/>
            <a:ext cx="8490857" cy="3576865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/>
              <a:t>Du kannst dich produktiv und vertrauensvoll mit deinen </a:t>
            </a:r>
            <a:r>
              <a:rPr lang="de-DE" sz="2400" dirty="0" err="1"/>
              <a:t>Kolleg:innen</a:t>
            </a:r>
            <a:r>
              <a:rPr lang="de-DE" sz="2400" dirty="0"/>
              <a:t> über deine Erfahrungen als </a:t>
            </a:r>
            <a:r>
              <a:rPr lang="de-DE" sz="2400" dirty="0" err="1"/>
              <a:t>E-Tutor:in</a:t>
            </a:r>
            <a:r>
              <a:rPr lang="de-DE" sz="2400" dirty="0"/>
              <a:t> austauschen und dich vernetzen</a:t>
            </a:r>
          </a:p>
          <a:p>
            <a:r>
              <a:rPr lang="de-DE" sz="2400" dirty="0"/>
              <a:t>Du kannst die Erwartungen und Herausforderungen an dich als </a:t>
            </a:r>
            <a:r>
              <a:rPr lang="de-DE" sz="2400" dirty="0" err="1"/>
              <a:t>E-Tutor:in</a:t>
            </a:r>
            <a:r>
              <a:rPr lang="de-DE" sz="2400" dirty="0"/>
              <a:t> definieren </a:t>
            </a:r>
          </a:p>
          <a:p>
            <a:r>
              <a:rPr lang="de-DE" sz="2400" dirty="0"/>
              <a:t>Du verstehst den Aufbau und Ablauf des Kurses und die Voraussetzungen für eine erfolgreiche Teilnahme</a:t>
            </a:r>
          </a:p>
          <a:p>
            <a:r>
              <a:rPr lang="de-DE" sz="2400" dirty="0"/>
              <a:t>Du kannst die Kursmodule verwenden</a:t>
            </a:r>
          </a:p>
          <a:p>
            <a:r>
              <a:rPr lang="de-DE" sz="2400" dirty="0"/>
              <a:t>Du weißt, wie und wo du dir bei Bedarf zusätzliche Unterstützung </a:t>
            </a:r>
            <a:r>
              <a:rPr lang="de-DE" sz="2400"/>
              <a:t>holen kannst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FFC8-26FE-4268-A6DD-7CEFB75FA430}" type="datetime1">
              <a:rPr lang="de-DE" smtClean="0"/>
              <a:pPr/>
              <a:t>14.09.2023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pPr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5579726"/>
      </p:ext>
    </p:extLst>
  </p:cSld>
  <p:clrMapOvr>
    <a:masterClrMapping/>
  </p:clrMapOvr>
</p:sld>
</file>

<file path=ppt/theme/theme1.xml><?xml version="1.0" encoding="utf-8"?>
<a:theme xmlns:a="http://schemas.openxmlformats.org/drawingml/2006/main" name="QUADIS_Design_V1">
  <a:themeElements>
    <a:clrScheme name="QUADIS_Farbpalette">
      <a:dk1>
        <a:srgbClr val="000000"/>
      </a:dk1>
      <a:lt1>
        <a:sysClr val="window" lastClr="FFFFFF"/>
      </a:lt1>
      <a:dk2>
        <a:srgbClr val="0F2B57"/>
      </a:dk2>
      <a:lt2>
        <a:srgbClr val="FFFFFF"/>
      </a:lt2>
      <a:accent1>
        <a:srgbClr val="0F2B57"/>
      </a:accent1>
      <a:accent2>
        <a:srgbClr val="0289C1"/>
      </a:accent2>
      <a:accent3>
        <a:srgbClr val="71BDEA"/>
      </a:accent3>
      <a:accent4>
        <a:srgbClr val="C50561"/>
      </a:accent4>
      <a:accent5>
        <a:srgbClr val="000000"/>
      </a:accent5>
      <a:accent6>
        <a:srgbClr val="FFFFFF"/>
      </a:accent6>
      <a:hlink>
        <a:srgbClr val="0289C1"/>
      </a:hlink>
      <a:folHlink>
        <a:srgbClr val="C505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E9062EE3-946F-42A3-9C5C-EC29DC3C845B}"/>
    </a:ext>
  </a:extLst>
</a:theme>
</file>

<file path=ppt/theme/theme2.xml><?xml version="1.0" encoding="utf-8"?>
<a:theme xmlns:a="http://schemas.openxmlformats.org/drawingml/2006/main" name="QUADIS_Design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F56DAAAA-C6C5-4228-9654-31390AED6BF9}"/>
    </a:ext>
  </a:extLst>
</a:theme>
</file>

<file path=ppt/theme/theme3.xml><?xml version="1.0" encoding="utf-8"?>
<a:theme xmlns:a="http://schemas.openxmlformats.org/drawingml/2006/main" name="QUADIS_Design_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888BB58F-D79F-4BD6-B93E-8CBED0FB7D6B}"/>
    </a:ext>
  </a:extLst>
</a:theme>
</file>

<file path=ppt/theme/theme4.xml><?xml version="1.0" encoding="utf-8"?>
<a:theme xmlns:a="http://schemas.openxmlformats.org/drawingml/2006/main" name="QUADIS_Design_V4_FolienüberschriftMagen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CC585614-B12A-4017-8219-EE0CC760FA40}"/>
    </a:ext>
  </a:extLst>
</a:theme>
</file>

<file path=ppt/theme/theme5.xml><?xml version="1.0" encoding="utf-8"?>
<a:theme xmlns:a="http://schemas.openxmlformats.org/drawingml/2006/main" name="QUADIS_Design_V5_FolienüberschriftMittelbl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3BE9B5D0-E87E-4436-8D0D-4862F3E798C6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220511_QUADIS_POTX_Vorlage</Template>
  <TotalTime>0</TotalTime>
  <Words>913</Words>
  <Application>Microsoft Office PowerPoint</Application>
  <PresentationFormat>Breitbild</PresentationFormat>
  <Paragraphs>120</Paragraphs>
  <Slides>18</Slides>
  <Notes>14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Fira Sans</vt:lpstr>
      <vt:lpstr>Fira Sans Light</vt:lpstr>
      <vt:lpstr>QUADIS_Design_V1</vt:lpstr>
      <vt:lpstr>QUADIS_Design_V2</vt:lpstr>
      <vt:lpstr>QUADIS_Design_V3</vt:lpstr>
      <vt:lpstr>QUADIS_Design_V4_FolienüberschriftMagenta</vt:lpstr>
      <vt:lpstr>QUADIS_Design_V5_FolienüberschriftMittelblau</vt:lpstr>
      <vt:lpstr>Auftakt</vt:lpstr>
      <vt:lpstr>Überblick</vt:lpstr>
      <vt:lpstr>Wer ist alles im Blended-Learning-Seminar?</vt:lpstr>
      <vt:lpstr>Was erwartet ihr von diesem Blended-Learning-Seminar?</vt:lpstr>
      <vt:lpstr>Erwartungsabfrage</vt:lpstr>
      <vt:lpstr>Wie funktioniert das  Blended-Learning-Seminar?</vt:lpstr>
      <vt:lpstr>Organisatorisches</vt:lpstr>
      <vt:lpstr>Aufbau des Blended Learning Seminars</vt:lpstr>
      <vt:lpstr>Modul 1: Auftakt</vt:lpstr>
      <vt:lpstr>Module 2-4: Asynchrone Selbstlernphase</vt:lpstr>
      <vt:lpstr>Modul 6: Abschluss</vt:lpstr>
      <vt:lpstr>10 Minuten Pause</vt:lpstr>
      <vt:lpstr>Worin sehe ich meine Rolle als E-Tutor:in?</vt:lpstr>
      <vt:lpstr>Rollenverständnis</vt:lpstr>
      <vt:lpstr>Gruppenarbeit</vt:lpstr>
      <vt:lpstr>Wo gibt es noch offene Fragen?</vt:lpstr>
      <vt:lpstr>Danke für eure Teilnahme heute!  Und viel Spaß bei der Erkundung der Module 2, 3 und 4!</vt:lpstr>
      <vt:lpstr>Wir sehen uns alle synchron wieder zu Modul 5 am [Datum einfügen]!</vt:lpstr>
    </vt:vector>
  </TitlesOfParts>
  <Company>Universität Augsburg 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für die Auftaktsitzung des Blended-Learning-Seminars E-Tutor:innen-Schulung</dc:title>
  <dc:creator>Katrin Bauer</dc:creator>
  <cp:lastModifiedBy>Katrin Bauer</cp:lastModifiedBy>
  <cp:revision>10</cp:revision>
  <dcterms:created xsi:type="dcterms:W3CDTF">2023-05-22T06:57:55Z</dcterms:created>
  <dcterms:modified xsi:type="dcterms:W3CDTF">2023-09-14T10:06:10Z</dcterms:modified>
</cp:coreProperties>
</file>